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9E4"/>
    <a:srgbClr val="28578B"/>
    <a:srgbClr val="3F4A83"/>
    <a:srgbClr val="E0EDF5"/>
    <a:srgbClr val="7088E3"/>
    <a:srgbClr val="7C8197"/>
    <a:srgbClr val="C8D8F6"/>
    <a:srgbClr val="F3F3F3"/>
    <a:srgbClr val="123B67"/>
    <a:srgbClr val="437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E0E13-B01F-4269-8E20-698A6C7092FF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F51E7-1C95-4B38-BA68-016F63B57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84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0" r="20825"/>
          <a:stretch/>
        </p:blipFill>
        <p:spPr>
          <a:xfrm>
            <a:off x="2" y="1"/>
            <a:ext cx="1909011" cy="6858001"/>
          </a:xfrm>
          <a:prstGeom prst="rect">
            <a:avLst/>
          </a:prstGeom>
        </p:spPr>
      </p:pic>
      <p:sp>
        <p:nvSpPr>
          <p:cNvPr id="28" name="Прямоугольник 27"/>
          <p:cNvSpPr/>
          <p:nvPr userDrawn="1"/>
        </p:nvSpPr>
        <p:spPr>
          <a:xfrm>
            <a:off x="1796716" y="1"/>
            <a:ext cx="7347282" cy="6858000"/>
          </a:xfrm>
          <a:prstGeom prst="rect">
            <a:avLst/>
          </a:prstGeom>
          <a:gradFill flip="none" rotWithShape="1">
            <a:gsLst>
              <a:gs pos="0">
                <a:srgbClr val="E0EDF5"/>
              </a:gs>
              <a:gs pos="46000">
                <a:srgbClr val="C8D8F6"/>
              </a:gs>
              <a:gs pos="100000">
                <a:srgbClr val="7088E3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9144000" cy="5152305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-2" y="5053263"/>
            <a:ext cx="9144000" cy="1804737"/>
          </a:xfrm>
          <a:prstGeom prst="rect">
            <a:avLst/>
          </a:prstGeom>
          <a:gradFill flip="none" rotWithShape="1">
            <a:gsLst>
              <a:gs pos="0">
                <a:srgbClr val="E0EDF5"/>
              </a:gs>
              <a:gs pos="46000">
                <a:srgbClr val="C8D8F6"/>
              </a:gs>
              <a:gs pos="100000">
                <a:srgbClr val="7088E3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0" y="5053263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361898" y="3852530"/>
            <a:ext cx="2429302" cy="2429302"/>
          </a:xfrm>
          <a:prstGeom prst="ellipse">
            <a:avLst/>
          </a:prstGeom>
          <a:solidFill>
            <a:srgbClr val="3F4A8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9062" y="5371437"/>
            <a:ext cx="2882889" cy="485870"/>
          </a:xfrm>
        </p:spPr>
        <p:txBody>
          <a:bodyPr>
            <a:normAutofit fontScale="55000" lnSpcReduction="20000"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ancoDi"/>
              </a:rPr>
              <a:t>Пакетное </a:t>
            </a:r>
            <a:endParaRPr lang="ru-RU" sz="2400" b="1" dirty="0" smtClean="0">
              <a:solidFill>
                <a:schemeClr val="bg1"/>
              </a:solidFill>
              <a:latin typeface="BancoDi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BancoDi"/>
              </a:rPr>
              <a:t>предложение</a:t>
            </a:r>
            <a:endParaRPr lang="ru-RU" sz="2400" b="1" dirty="0">
              <a:solidFill>
                <a:schemeClr val="bg1"/>
              </a:solidFill>
              <a:latin typeface="BancoD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5856" y="3612026"/>
            <a:ext cx="2477428" cy="176184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BancoDi" panose="04000405000000000000" pitchFamily="82" charset="0"/>
              </a:rPr>
              <a:t>МЕРЧЕНДАЙЗИНГ НА АУТСОРСИНГ</a:t>
            </a:r>
          </a:p>
        </p:txBody>
      </p:sp>
      <p:pic>
        <p:nvPicPr>
          <p:cNvPr id="9" name="Рисунок 8" descr="cid:image002.png@01D56242.9858FCF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87" y="3608802"/>
            <a:ext cx="1056412" cy="9372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923" y="387030"/>
            <a:ext cx="7886700" cy="898895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ncoDi"/>
              </a:rPr>
              <a:t>Пакеты услуг мерчендайзинга</a:t>
            </a:r>
            <a:endParaRPr lang="ru-RU" sz="4800" b="1" i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ancoDi"/>
            </a:endParaRPr>
          </a:p>
        </p:txBody>
      </p: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846630" y="2211814"/>
            <a:ext cx="5105400" cy="590550"/>
            <a:chOff x="1248" y="2030"/>
            <a:chExt cx="3216" cy="372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1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ncoDi"/>
                </a:rPr>
                <a:t>Базовый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Di"/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846630" y="3050014"/>
            <a:ext cx="5105400" cy="590550"/>
            <a:chOff x="1248" y="2640"/>
            <a:chExt cx="3216" cy="372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7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ncoDi"/>
                </a:rPr>
                <a:t>Стандарт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Di"/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846630" y="3888214"/>
            <a:ext cx="5105400" cy="590550"/>
            <a:chOff x="1248" y="3230"/>
            <a:chExt cx="3216" cy="372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3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ncoDi"/>
                </a:rPr>
                <a:t>Стандарт +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Di"/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1176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ncoDi"/>
              </a:rPr>
              <a:t>Описание</a:t>
            </a:r>
            <a:r>
              <a:rPr lang="ru-RU" dirty="0" smtClean="0"/>
              <a:t> </a:t>
            </a:r>
            <a:r>
              <a:rPr lang="ru-RU" sz="4800" b="1" i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ncoDi"/>
              </a:rPr>
              <a:t>пакетов</a:t>
            </a:r>
            <a:r>
              <a:rPr lang="ru-RU" dirty="0" smtClean="0"/>
              <a:t> </a:t>
            </a:r>
            <a:r>
              <a:rPr lang="ru-RU" sz="4800" b="1" i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ncoDi"/>
              </a:rPr>
              <a:t>услуг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643899"/>
              </p:ext>
            </p:extLst>
          </p:nvPr>
        </p:nvGraphicFramePr>
        <p:xfrm>
          <a:off x="1845276" y="1586727"/>
          <a:ext cx="7043352" cy="472345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60838"/>
                <a:gridCol w="1760838"/>
                <a:gridCol w="1760838"/>
                <a:gridCol w="1760838"/>
              </a:tblGrid>
              <a:tr h="4662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ancoDi"/>
                        </a:rPr>
                        <a:t>Предоставляемые</a:t>
                      </a:r>
                      <a:r>
                        <a:rPr lang="ru-RU" sz="1200" baseline="0" dirty="0" smtClean="0">
                          <a:latin typeface="BancoDi"/>
                        </a:rPr>
                        <a:t> услуги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8578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ncoDi"/>
                        </a:rPr>
                        <a:t>Базовый</a:t>
                      </a:r>
                      <a:endParaRPr lang="ru-RU" sz="1600" dirty="0">
                        <a:solidFill>
                          <a:srgbClr val="28578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8578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ncoDi"/>
                        </a:rPr>
                        <a:t>Стандарт</a:t>
                      </a:r>
                      <a:endParaRPr lang="ru-RU" sz="1600" dirty="0">
                        <a:solidFill>
                          <a:srgbClr val="28578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8578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ncoDi"/>
                        </a:rPr>
                        <a:t>Стандарт</a:t>
                      </a:r>
                      <a:r>
                        <a:rPr lang="ru-RU" sz="1600" baseline="0" dirty="0" smtClean="0">
                          <a:solidFill>
                            <a:srgbClr val="28578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ncoDi"/>
                        </a:rPr>
                        <a:t> +</a:t>
                      </a:r>
                      <a:endParaRPr lang="ru-RU" sz="1600" dirty="0">
                        <a:solidFill>
                          <a:srgbClr val="28578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Осмотр</a:t>
                      </a:r>
                      <a:r>
                        <a:rPr lang="ru-RU" sz="1200" i="1" baseline="0" dirty="0" smtClean="0">
                          <a:latin typeface="BancoDi"/>
                        </a:rPr>
                        <a:t> торговой точки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ancoDi"/>
                        </a:rPr>
                        <a:t>√</a:t>
                      </a:r>
                      <a:endParaRPr lang="ru-RU" sz="1800" b="1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466223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Снятие остатков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Выкладка по стандартам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367328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Ценники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Ротация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Фотоотчет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847679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Предоставление информации о подходящих сроках годности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BancoDi"/>
                        </a:rPr>
                        <a:t>√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343781">
                <a:tc>
                  <a:txBody>
                    <a:bodyPr/>
                    <a:lstStyle/>
                    <a:p>
                      <a:endParaRPr lang="ru-RU" sz="1200" dirty="0">
                        <a:latin typeface="BancoD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latin typeface="BancoDi"/>
                        </a:rPr>
                        <a:t>2</a:t>
                      </a:r>
                      <a:r>
                        <a:rPr lang="en-US" sz="1200" b="1" u="sng" baseline="0" dirty="0" smtClean="0">
                          <a:latin typeface="BancoDi"/>
                        </a:rPr>
                        <a:t> </a:t>
                      </a:r>
                      <a:r>
                        <a:rPr lang="en-US" sz="1200" b="1" u="sng" dirty="0" smtClean="0">
                          <a:latin typeface="BancoDi"/>
                        </a:rPr>
                        <a:t>BYN </a:t>
                      </a:r>
                      <a:r>
                        <a:rPr lang="ru-RU" sz="1200" b="1" u="sng" dirty="0" smtClean="0">
                          <a:latin typeface="BancoDi"/>
                        </a:rPr>
                        <a:t>+ НДС</a:t>
                      </a:r>
                      <a:endParaRPr lang="ru-RU" sz="1200" b="1" u="sng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BancoDi"/>
                        </a:rPr>
                        <a:t>5 </a:t>
                      </a:r>
                      <a:r>
                        <a:rPr lang="en-US" sz="1200" b="1" u="sng" dirty="0" smtClean="0">
                          <a:latin typeface="BancoDi"/>
                        </a:rPr>
                        <a:t>BYN + </a:t>
                      </a:r>
                      <a:r>
                        <a:rPr lang="ru-RU" sz="1200" b="1" u="sng" dirty="0" smtClean="0">
                          <a:latin typeface="BancoDi"/>
                        </a:rPr>
                        <a:t>НДС</a:t>
                      </a:r>
                      <a:endParaRPr lang="ru-RU" sz="1200" b="1" u="sng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BancoDi"/>
                        </a:rPr>
                        <a:t>7 </a:t>
                      </a:r>
                      <a:r>
                        <a:rPr lang="en-US" sz="1200" b="1" u="sng" dirty="0" smtClean="0">
                          <a:latin typeface="BancoDi"/>
                        </a:rPr>
                        <a:t>BYN +</a:t>
                      </a:r>
                      <a:r>
                        <a:rPr lang="ru-RU" sz="1200" b="1" u="sng" dirty="0" smtClean="0">
                          <a:latin typeface="BancoDi"/>
                        </a:rPr>
                        <a:t> НДС</a:t>
                      </a:r>
                      <a:endParaRPr lang="ru-RU" sz="1200" b="1" u="sng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4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566115"/>
              </p:ext>
            </p:extLst>
          </p:nvPr>
        </p:nvGraphicFramePr>
        <p:xfrm>
          <a:off x="1845275" y="1586727"/>
          <a:ext cx="7018638" cy="399204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09319"/>
                <a:gridCol w="3509319"/>
              </a:tblGrid>
              <a:tr h="46622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b="1" kern="1200" dirty="0" smtClean="0">
                          <a:solidFill>
                            <a:srgbClr val="28578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ncoDi"/>
                          <a:ea typeface="+mn-ea"/>
                          <a:cs typeface="+mn-cs"/>
                        </a:rPr>
                        <a:t>Предоставляемые услуги</a:t>
                      </a:r>
                      <a:endParaRPr lang="ru-RU" sz="1600" b="1" kern="1200" dirty="0">
                        <a:solidFill>
                          <a:srgbClr val="28578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28578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ncoDi"/>
                        </a:rPr>
                        <a:t>Стоимость</a:t>
                      </a:r>
                      <a:endParaRPr lang="ru-RU" sz="1600" dirty="0">
                        <a:solidFill>
                          <a:srgbClr val="28578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BancoDi"/>
                        </a:rPr>
                        <a:t>Формирование ДМП без оплаты, либо расширенная выкладка товара (1 ТТ единоразово)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dirty="0" smtClean="0">
                          <a:latin typeface="BancoDi"/>
                        </a:rPr>
                        <a:t>1 BYN + </a:t>
                      </a:r>
                      <a:r>
                        <a:rPr lang="ru-RU" sz="1600" b="0" u="none" dirty="0" smtClean="0">
                          <a:latin typeface="BancoDi"/>
                        </a:rPr>
                        <a:t>НДС</a:t>
                      </a:r>
                      <a:endParaRPr lang="ru-RU" sz="1600" b="0" u="none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466223">
                <a:tc>
                  <a:txBody>
                    <a:bodyPr/>
                    <a:lstStyle/>
                    <a:p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Предоставление дополнительных фотоотчетов по запросу (1 фотоотчет из ТТ)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1 BYN + </a:t>
                      </a:r>
                      <a:r>
                        <a:rPr lang="ru-RU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НДС</a:t>
                      </a:r>
                    </a:p>
                    <a:p>
                      <a:endParaRPr lang="ru-RU" sz="1100" b="0" u="none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Сбор товара на возврат(1 раз,1 ТТ)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1 BYN + </a:t>
                      </a:r>
                      <a:r>
                        <a:rPr lang="ru-RU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НДС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u="none" dirty="0">
                        <a:latin typeface="BancoDi"/>
                      </a:endParaRP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  <a:tr h="367328">
                <a:tc>
                  <a:txBody>
                    <a:bodyPr/>
                    <a:lstStyle/>
                    <a:p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Стикеровка продукции (1 раз</a:t>
                      </a:r>
                      <a:r>
                        <a:rPr lang="en-US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1 ТТ)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1 BYN + </a:t>
                      </a:r>
                      <a:r>
                        <a:rPr lang="ru-RU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НДС</a:t>
                      </a:r>
                    </a:p>
                    <a:p>
                      <a:endParaRPr lang="ru-RU" sz="1100" b="0" u="none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Срез цен (1 раз, стоимость указана до 10 </a:t>
                      </a:r>
                      <a:r>
                        <a:rPr lang="en-US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SKU</a:t>
                      </a:r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)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0.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5 BYN </a:t>
                      </a:r>
                      <a:r>
                        <a:rPr lang="ru-RU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+ НДС</a:t>
                      </a:r>
                      <a:endParaRPr lang="ru-RU" sz="1600" b="0" u="none" kern="1200" dirty="0">
                        <a:solidFill>
                          <a:schemeClr val="dk1"/>
                        </a:solidFill>
                        <a:latin typeface="BancoD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8055">
                <a:tc>
                  <a:txBody>
                    <a:bodyPr/>
                    <a:lstStyle/>
                    <a:p>
                      <a:r>
                        <a:rPr lang="ru-RU" sz="1350" i="1" kern="1200" dirty="0" smtClean="0">
                          <a:solidFill>
                            <a:schemeClr val="dk1"/>
                          </a:solidFill>
                          <a:effectLst/>
                          <a:latin typeface="BancoDi"/>
                          <a:ea typeface="+mn-ea"/>
                          <a:cs typeface="+mn-cs"/>
                        </a:rPr>
                        <a:t>Предоставление рекомендованного заказа ЛПР в ТТ (1 раз, 1 ТТ)</a:t>
                      </a:r>
                      <a:endParaRPr lang="ru-RU" sz="1200" b="1" i="1" dirty="0">
                        <a:latin typeface="BancoD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2 BYN </a:t>
                      </a:r>
                      <a:r>
                        <a:rPr lang="ru-RU" sz="1600" b="0" u="none" kern="1200" dirty="0" smtClean="0">
                          <a:solidFill>
                            <a:schemeClr val="dk1"/>
                          </a:solidFill>
                          <a:latin typeface="BancoDi"/>
                          <a:ea typeface="+mn-ea"/>
                          <a:cs typeface="+mn-cs"/>
                        </a:rPr>
                        <a:t>+ НДС</a:t>
                      </a:r>
                    </a:p>
                  </a:txBody>
                  <a:tcPr anchor="ctr">
                    <a:solidFill>
                      <a:srgbClr val="A7C9E4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45274" y="365126"/>
            <a:ext cx="6670075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ncoDi"/>
              </a:rPr>
              <a:t>Дополнительные услуги</a:t>
            </a:r>
            <a:endParaRPr lang="ru-RU" sz="4000" b="1" i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ancoDi"/>
            </a:endParaRPr>
          </a:p>
        </p:txBody>
      </p:sp>
    </p:spTree>
    <p:extLst>
      <p:ext uri="{BB962C8B-B14F-4D97-AF65-F5344CB8AC3E}">
        <p14:creationId xmlns:p14="http://schemas.microsoft.com/office/powerpoint/2010/main" val="897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162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BancoDi</vt:lpstr>
      <vt:lpstr>Calibri</vt:lpstr>
      <vt:lpstr>Calibri Light</vt:lpstr>
      <vt:lpstr>Тема Office</vt:lpstr>
      <vt:lpstr>МЕРЧЕНДАЙЗИНГ НА АУТСОРСИНГ</vt:lpstr>
      <vt:lpstr>Пакеты услуг мерчендайзинга</vt:lpstr>
      <vt:lpstr>Описание пакетов услуг</vt:lpstr>
      <vt:lpstr>Дополнительные услуги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Миклашевская Екатерина Васильевна</cp:lastModifiedBy>
  <cp:revision>41</cp:revision>
  <dcterms:created xsi:type="dcterms:W3CDTF">2014-11-21T11:00:06Z</dcterms:created>
  <dcterms:modified xsi:type="dcterms:W3CDTF">2020-02-13T12:25:39Z</dcterms:modified>
</cp:coreProperties>
</file>